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5" r:id="rId3"/>
    <p:sldId id="327" r:id="rId4"/>
    <p:sldId id="326" r:id="rId5"/>
    <p:sldId id="329" r:id="rId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p:scale>
          <a:sx n="70" d="100"/>
          <a:sy n="70" d="100"/>
        </p:scale>
        <p:origin x="1075" y="3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53471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3569837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153611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3741695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124586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5C3CE29-830F-4BE9-A494-A7D9BAD9C3A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503189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5C3CE29-830F-4BE9-A494-A7D9BAD9C3A8}" type="datetimeFigureOut">
              <a:rPr lang="fr-FR" smtClean="0"/>
              <a:t>12/05/2019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129763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5C3CE29-830F-4BE9-A494-A7D9BAD9C3A8}" type="datetimeFigureOut">
              <a:rPr lang="fr-FR" smtClean="0"/>
              <a:t>12/05/2019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1848743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C3CE29-830F-4BE9-A494-A7D9BAD9C3A8}" type="datetimeFigureOut">
              <a:rPr lang="fr-FR" smtClean="0"/>
              <a:t>12/05/2019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2654171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C3CE29-830F-4BE9-A494-A7D9BAD9C3A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765673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5C3CE29-830F-4BE9-A494-A7D9BAD9C3A8}" type="datetimeFigureOut">
              <a:rPr lang="fr-FR" smtClean="0"/>
              <a:t>12/05/2019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0F776B2-E0FC-4E72-9B01-51023BCCFCE5}" type="slidenum">
              <a:rPr lang="fr-FR" smtClean="0"/>
              <a:t>‹N°›</a:t>
            </a:fld>
            <a:endParaRPr lang="fr-FR"/>
          </a:p>
        </p:txBody>
      </p:sp>
    </p:spTree>
    <p:extLst>
      <p:ext uri="{BB962C8B-B14F-4D97-AF65-F5344CB8AC3E}">
        <p14:creationId xmlns:p14="http://schemas.microsoft.com/office/powerpoint/2010/main" val="3164647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C3CE29-830F-4BE9-A494-A7D9BAD9C3A8}" type="datetimeFigureOut">
              <a:rPr lang="fr-FR" smtClean="0"/>
              <a:t>12/05/2019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776B2-E0FC-4E72-9B01-51023BCCFCE5}" type="slidenum">
              <a:rPr lang="fr-FR" smtClean="0"/>
              <a:t>‹N°›</a:t>
            </a:fld>
            <a:endParaRPr lang="fr-FR"/>
          </a:p>
        </p:txBody>
      </p:sp>
    </p:spTree>
    <p:extLst>
      <p:ext uri="{BB962C8B-B14F-4D97-AF65-F5344CB8AC3E}">
        <p14:creationId xmlns:p14="http://schemas.microsoft.com/office/powerpoint/2010/main" val="3027584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22401" y="1799935"/>
            <a:ext cx="9144000" cy="1365637"/>
          </a:xfrm>
          <a:solidFill>
            <a:schemeClr val="accent2">
              <a:lumMod val="40000"/>
              <a:lumOff val="60000"/>
            </a:schemeClr>
          </a:solidFill>
        </p:spPr>
        <p:txBody>
          <a:bodyPr>
            <a:normAutofit/>
          </a:bodyPr>
          <a:lstStyle/>
          <a:p>
            <a:r>
              <a:rPr lang="fr-FR" sz="5400" b="1" dirty="0" smtClean="0"/>
              <a:t>Voyage plongée 2020 DIVE IN</a:t>
            </a:r>
            <a:br>
              <a:rPr lang="fr-FR" sz="5400" b="1" dirty="0" smtClean="0"/>
            </a:br>
            <a:r>
              <a:rPr lang="fr-FR" sz="3200" b="1" dirty="0" smtClean="0"/>
              <a:t>du </a:t>
            </a:r>
            <a:r>
              <a:rPr lang="fr-FR" sz="3200" b="1" dirty="0"/>
              <a:t>samedi </a:t>
            </a:r>
            <a:r>
              <a:rPr lang="fr-FR" sz="3200" b="1" dirty="0" smtClean="0"/>
              <a:t>02/05 </a:t>
            </a:r>
            <a:r>
              <a:rPr lang="fr-FR" sz="3200" b="1" dirty="0"/>
              <a:t>au </a:t>
            </a:r>
            <a:r>
              <a:rPr lang="fr-FR" sz="3200" b="1" dirty="0" smtClean="0"/>
              <a:t>lundi 11/05/2020</a:t>
            </a:r>
            <a:endParaRPr lang="fr-FR" sz="5400" b="1" dirty="0"/>
          </a:p>
        </p:txBody>
      </p:sp>
      <p:sp>
        <p:nvSpPr>
          <p:cNvPr id="3" name="Sous-titre 2"/>
          <p:cNvSpPr>
            <a:spLocks noGrp="1"/>
          </p:cNvSpPr>
          <p:nvPr>
            <p:ph type="subTitle" idx="1"/>
          </p:nvPr>
        </p:nvSpPr>
        <p:spPr>
          <a:xfrm>
            <a:off x="1422401" y="3530600"/>
            <a:ext cx="9144000" cy="2537691"/>
          </a:xfrm>
          <a:solidFill>
            <a:schemeClr val="accent6">
              <a:lumMod val="40000"/>
              <a:lumOff val="60000"/>
            </a:schemeClr>
          </a:solidFill>
        </p:spPr>
        <p:txBody>
          <a:bodyPr>
            <a:normAutofit/>
          </a:bodyPr>
          <a:lstStyle/>
          <a:p>
            <a:endParaRPr lang="fr-FR" sz="3200" b="1" dirty="0" smtClean="0"/>
          </a:p>
          <a:p>
            <a:r>
              <a:rPr lang="fr-FR" sz="4400" b="1" dirty="0" smtClean="0"/>
              <a:t>Croisière 8 jours aux Maldives</a:t>
            </a:r>
          </a:p>
          <a:p>
            <a:r>
              <a:rPr lang="fr-FR" sz="3600" b="1" dirty="0" smtClean="0"/>
              <a:t>20 plongées</a:t>
            </a:r>
          </a:p>
          <a:p>
            <a:r>
              <a:rPr lang="fr-FR" sz="3200" b="1" dirty="0" smtClean="0"/>
              <a:t>avec </a:t>
            </a:r>
            <a:r>
              <a:rPr lang="fr-FR" sz="3200" b="1" dirty="0" err="1" smtClean="0"/>
              <a:t>Ultramarina</a:t>
            </a:r>
            <a:r>
              <a:rPr lang="fr-FR" sz="3200" b="1" dirty="0" smtClean="0"/>
              <a:t> à bord de l’OCEAN ONE</a:t>
            </a:r>
          </a:p>
          <a:p>
            <a:endParaRPr lang="fr-FR" b="1" dirty="0" smtClean="0"/>
          </a:p>
          <a:p>
            <a:endParaRPr lang="fr-FR" sz="100" b="1" dirty="0" smtClean="0"/>
          </a:p>
          <a:p>
            <a:endParaRPr lang="fr-FR" b="1" dirty="0" smtClean="0"/>
          </a:p>
        </p:txBody>
      </p:sp>
      <p:sp>
        <p:nvSpPr>
          <p:cNvPr id="4" name="ZoneTexte 3"/>
          <p:cNvSpPr txBox="1"/>
          <p:nvPr/>
        </p:nvSpPr>
        <p:spPr>
          <a:xfrm>
            <a:off x="8940800" y="6495663"/>
            <a:ext cx="3235437" cy="369332"/>
          </a:xfrm>
          <a:prstGeom prst="rect">
            <a:avLst/>
          </a:prstGeom>
          <a:noFill/>
        </p:spPr>
        <p:txBody>
          <a:bodyPr wrap="none" rtlCol="0">
            <a:spAutoFit/>
          </a:bodyPr>
          <a:lstStyle/>
          <a:p>
            <a:r>
              <a:rPr lang="fr-FR" dirty="0" smtClean="0"/>
              <a:t>Joël Sackstetter – le 12 mai 2019</a:t>
            </a:r>
            <a:endParaRPr lang="fr-FR" dirty="0"/>
          </a:p>
        </p:txBody>
      </p:sp>
      <p:pic>
        <p:nvPicPr>
          <p:cNvPr id="6" name="Image 5"/>
          <p:cNvPicPr>
            <a:picLocks noChangeAspect="1"/>
          </p:cNvPicPr>
          <p:nvPr/>
        </p:nvPicPr>
        <p:blipFill>
          <a:blip r:embed="rId2"/>
          <a:stretch>
            <a:fillRect/>
          </a:stretch>
        </p:blipFill>
        <p:spPr>
          <a:xfrm>
            <a:off x="4956044" y="408226"/>
            <a:ext cx="2076713" cy="1124335"/>
          </a:xfrm>
          <a:prstGeom prst="rect">
            <a:avLst/>
          </a:prstGeom>
        </p:spPr>
      </p:pic>
    </p:spTree>
    <p:extLst>
      <p:ext uri="{BB962C8B-B14F-4D97-AF65-F5344CB8AC3E}">
        <p14:creationId xmlns:p14="http://schemas.microsoft.com/office/powerpoint/2010/main" val="114307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00100" y="139701"/>
            <a:ext cx="10515600" cy="487828"/>
          </a:xfrm>
        </p:spPr>
        <p:txBody>
          <a:bodyPr>
            <a:noAutofit/>
          </a:bodyPr>
          <a:lstStyle/>
          <a:p>
            <a:r>
              <a:rPr lang="fr-FR" sz="3600" b="1" dirty="0" smtClean="0"/>
              <a:t>Les Prix</a:t>
            </a:r>
            <a:endParaRPr lang="fr-FR" sz="3600" b="1" dirty="0"/>
          </a:p>
        </p:txBody>
      </p:sp>
      <p:sp>
        <p:nvSpPr>
          <p:cNvPr id="3" name="Espace réservé du contenu 2"/>
          <p:cNvSpPr>
            <a:spLocks noGrp="1"/>
          </p:cNvSpPr>
          <p:nvPr>
            <p:ph idx="1"/>
          </p:nvPr>
        </p:nvSpPr>
        <p:spPr>
          <a:xfrm>
            <a:off x="188259" y="851646"/>
            <a:ext cx="11833412" cy="5892053"/>
          </a:xfrm>
        </p:spPr>
        <p:txBody>
          <a:bodyPr>
            <a:normAutofit fontScale="62500" lnSpcReduction="20000"/>
          </a:bodyPr>
          <a:lstStyle/>
          <a:p>
            <a:r>
              <a:rPr lang="fr-FR" b="1" dirty="0" smtClean="0"/>
              <a:t>Tarifs :</a:t>
            </a:r>
          </a:p>
          <a:p>
            <a:pPr lvl="1"/>
            <a:r>
              <a:rPr lang="fr-FR" b="1" dirty="0" smtClean="0"/>
              <a:t>Plongeur = 2 352 € et Non plongeur = 1 984 €</a:t>
            </a:r>
          </a:p>
          <a:p>
            <a:pPr lvl="1"/>
            <a:r>
              <a:rPr lang="fr-FR" dirty="0"/>
              <a:t>Un acompte de 50% du total du séjour sera demandé à la réservation. S</a:t>
            </a:r>
            <a:r>
              <a:rPr lang="fr-FR" dirty="0" smtClean="0"/>
              <a:t>olde à régler 61 </a:t>
            </a:r>
            <a:r>
              <a:rPr lang="fr-FR" dirty="0"/>
              <a:t>jours avant la date de départ.</a:t>
            </a:r>
          </a:p>
          <a:p>
            <a:endParaRPr lang="fr-FR" sz="1900" b="1" dirty="0" smtClean="0"/>
          </a:p>
          <a:p>
            <a:r>
              <a:rPr lang="fr-FR" b="1" dirty="0" smtClean="0"/>
              <a:t>Le prix comprend  :</a:t>
            </a:r>
          </a:p>
          <a:p>
            <a:pPr lvl="1"/>
            <a:r>
              <a:rPr lang="fr-FR" dirty="0" smtClean="0"/>
              <a:t>Les vols (sur Qatar Airways avec escale à Doha) et les transferts</a:t>
            </a:r>
          </a:p>
          <a:p>
            <a:pPr lvl="1"/>
            <a:r>
              <a:rPr lang="fr-FR" dirty="0" smtClean="0"/>
              <a:t>La </a:t>
            </a:r>
            <a:r>
              <a:rPr lang="fr-FR" dirty="0"/>
              <a:t>croisière en cabine double à partager pont inférieur en </a:t>
            </a:r>
            <a:r>
              <a:rPr lang="fr-FR" dirty="0" smtClean="0"/>
              <a:t>pension complète</a:t>
            </a:r>
          </a:p>
          <a:p>
            <a:pPr lvl="1"/>
            <a:r>
              <a:rPr lang="fr-FR" dirty="0" smtClean="0"/>
              <a:t>Les plongées</a:t>
            </a:r>
          </a:p>
          <a:p>
            <a:endParaRPr lang="fr-FR" sz="1900" b="1" dirty="0" smtClean="0"/>
          </a:p>
          <a:p>
            <a:r>
              <a:rPr lang="fr-FR" b="1" dirty="0" smtClean="0"/>
              <a:t>Le prix ne comprend pas :</a:t>
            </a:r>
          </a:p>
          <a:p>
            <a:pPr lvl="1"/>
            <a:r>
              <a:rPr lang="fr-FR" dirty="0" smtClean="0"/>
              <a:t>la </a:t>
            </a:r>
            <a:r>
              <a:rPr lang="fr-FR" dirty="0"/>
              <a:t>location du matériel </a:t>
            </a:r>
          </a:p>
          <a:p>
            <a:pPr lvl="1"/>
            <a:r>
              <a:rPr lang="fr-FR" dirty="0" smtClean="0"/>
              <a:t>les </a:t>
            </a:r>
            <a:r>
              <a:rPr lang="fr-FR" dirty="0"/>
              <a:t>boissons (soft drinks, alcools),</a:t>
            </a:r>
          </a:p>
          <a:p>
            <a:pPr lvl="1"/>
            <a:r>
              <a:rPr lang="fr-FR" dirty="0" smtClean="0"/>
              <a:t>le </a:t>
            </a:r>
            <a:r>
              <a:rPr lang="fr-FR" dirty="0" err="1" smtClean="0"/>
              <a:t>Nitrox</a:t>
            </a:r>
            <a:r>
              <a:rPr lang="fr-FR" dirty="0" smtClean="0"/>
              <a:t>,</a:t>
            </a:r>
            <a:endParaRPr lang="fr-FR" dirty="0"/>
          </a:p>
          <a:p>
            <a:pPr lvl="1"/>
            <a:r>
              <a:rPr lang="fr-FR" dirty="0" smtClean="0"/>
              <a:t>les </a:t>
            </a:r>
            <a:r>
              <a:rPr lang="fr-FR" dirty="0"/>
              <a:t>pourboires de l'équipage </a:t>
            </a:r>
            <a:r>
              <a:rPr lang="fr-FR" dirty="0" smtClean="0"/>
              <a:t>(prévoir environ 10 USD </a:t>
            </a:r>
            <a:r>
              <a:rPr lang="fr-FR" dirty="0"/>
              <a:t>par jour par personne),</a:t>
            </a:r>
          </a:p>
          <a:p>
            <a:endParaRPr lang="fr-FR" sz="1900" b="1" dirty="0" smtClean="0"/>
          </a:p>
          <a:p>
            <a:r>
              <a:rPr lang="fr-FR" b="1" dirty="0" smtClean="0"/>
              <a:t>En supplément :</a:t>
            </a:r>
          </a:p>
          <a:p>
            <a:pPr lvl="1"/>
            <a:r>
              <a:rPr lang="fr-FR" dirty="0" err="1" smtClean="0"/>
              <a:t>Nitrox</a:t>
            </a:r>
            <a:r>
              <a:rPr lang="fr-FR" dirty="0" smtClean="0"/>
              <a:t> : 5 € / plongée </a:t>
            </a:r>
            <a:r>
              <a:rPr lang="fr-FR" dirty="0" smtClean="0">
                <a:sym typeface="Wingdings" panose="05000000000000000000" pitchFamily="2" charset="2"/>
              </a:rPr>
              <a:t> soit 100 € pour les 20 plongées</a:t>
            </a:r>
            <a:endParaRPr lang="fr-FR" dirty="0" smtClean="0"/>
          </a:p>
          <a:p>
            <a:pPr lvl="1"/>
            <a:r>
              <a:rPr lang="fr-FR" dirty="0" smtClean="0"/>
              <a:t>Assurance : </a:t>
            </a:r>
          </a:p>
          <a:p>
            <a:pPr lvl="2"/>
            <a:r>
              <a:rPr lang="fr-FR" dirty="0"/>
              <a:t>Assurance </a:t>
            </a:r>
            <a:r>
              <a:rPr lang="fr-FR" dirty="0" err="1"/>
              <a:t>Acqua'Sur</a:t>
            </a:r>
            <a:r>
              <a:rPr lang="fr-FR" dirty="0"/>
              <a:t> : annulation : 81,00 €</a:t>
            </a:r>
          </a:p>
          <a:p>
            <a:pPr lvl="2"/>
            <a:r>
              <a:rPr lang="fr-FR" dirty="0"/>
              <a:t>Assurance </a:t>
            </a:r>
            <a:r>
              <a:rPr lang="fr-FR" dirty="0" err="1"/>
              <a:t>Acqua'Sur</a:t>
            </a:r>
            <a:r>
              <a:rPr lang="fr-FR" dirty="0"/>
              <a:t> Premium : annulation-assistance-bagages-plongée : 93,00 €</a:t>
            </a:r>
          </a:p>
          <a:p>
            <a:pPr lvl="2"/>
            <a:r>
              <a:rPr lang="fr-FR" dirty="0"/>
              <a:t>Assurance </a:t>
            </a:r>
            <a:r>
              <a:rPr lang="fr-FR" dirty="0" err="1"/>
              <a:t>Acqua'Sur</a:t>
            </a:r>
            <a:r>
              <a:rPr lang="fr-FR" dirty="0"/>
              <a:t> Premium Carte Bancaire : annulation-assistance-bagages-plongée : 65,00 </a:t>
            </a:r>
            <a:r>
              <a:rPr lang="fr-FR" dirty="0" smtClean="0"/>
              <a:t>€</a:t>
            </a:r>
          </a:p>
          <a:p>
            <a:pPr lvl="1"/>
            <a:r>
              <a:rPr lang="fr-FR" b="1" dirty="0" smtClean="0"/>
              <a:t>Nota :</a:t>
            </a:r>
            <a:r>
              <a:rPr lang="fr-FR" dirty="0" smtClean="0"/>
              <a:t> Attention, si </a:t>
            </a:r>
            <a:r>
              <a:rPr lang="fr-FR" dirty="0"/>
              <a:t>vous n'avez pas souscrit notre assurance assistance et n'êtes pas en mesure de fournir </a:t>
            </a:r>
            <a:r>
              <a:rPr lang="fr-FR" dirty="0" smtClean="0"/>
              <a:t>un justificatif </a:t>
            </a:r>
            <a:r>
              <a:rPr lang="fr-FR" dirty="0"/>
              <a:t>à votre arrivée à bord, vous devrez régler sur place une assurance pour votre couverture en </a:t>
            </a:r>
            <a:r>
              <a:rPr lang="fr-FR" dirty="0" smtClean="0"/>
              <a:t>cas d'accident </a:t>
            </a:r>
            <a:r>
              <a:rPr lang="fr-FR" dirty="0"/>
              <a:t>pendant la croisière.</a:t>
            </a:r>
          </a:p>
          <a:p>
            <a:pPr lvl="1"/>
            <a:r>
              <a:rPr lang="fr-FR" b="1" dirty="0"/>
              <a:t>Pas de règlement par carte bancaire possible à bord.</a:t>
            </a:r>
          </a:p>
        </p:txBody>
      </p:sp>
    </p:spTree>
    <p:extLst>
      <p:ext uri="{BB962C8B-B14F-4D97-AF65-F5344CB8AC3E}">
        <p14:creationId xmlns:p14="http://schemas.microsoft.com/office/powerpoint/2010/main" val="339663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66701"/>
            <a:ext cx="10515600" cy="596900"/>
          </a:xfrm>
        </p:spPr>
        <p:txBody>
          <a:bodyPr>
            <a:normAutofit/>
          </a:bodyPr>
          <a:lstStyle/>
          <a:p>
            <a:r>
              <a:rPr lang="fr-FR" sz="3600" b="1" dirty="0" smtClean="0"/>
              <a:t>Le Programme </a:t>
            </a:r>
            <a:endParaRPr lang="fr-FR" sz="3600" b="1" dirty="0"/>
          </a:p>
        </p:txBody>
      </p:sp>
      <p:sp>
        <p:nvSpPr>
          <p:cNvPr id="3" name="Espace réservé du contenu 2"/>
          <p:cNvSpPr>
            <a:spLocks noGrp="1"/>
          </p:cNvSpPr>
          <p:nvPr>
            <p:ph idx="1"/>
          </p:nvPr>
        </p:nvSpPr>
        <p:spPr>
          <a:xfrm>
            <a:off x="618565" y="1003300"/>
            <a:ext cx="10919011" cy="5549900"/>
          </a:xfrm>
        </p:spPr>
        <p:txBody>
          <a:bodyPr>
            <a:noAutofit/>
          </a:bodyPr>
          <a:lstStyle/>
          <a:p>
            <a:r>
              <a:rPr lang="fr-FR" sz="1800" b="1" dirty="0" smtClean="0"/>
              <a:t>Le 02/05/2020 :</a:t>
            </a:r>
            <a:endParaRPr lang="fr-FR" sz="1800" b="1" dirty="0"/>
          </a:p>
          <a:p>
            <a:pPr lvl="1"/>
            <a:r>
              <a:rPr lang="fr-FR" sz="1800" dirty="0"/>
              <a:t>Vol Paris CDG - Doha avec Qatar Airways </a:t>
            </a:r>
            <a:r>
              <a:rPr lang="fr-FR" sz="1800" dirty="0" smtClean="0"/>
              <a:t>en </a:t>
            </a:r>
            <a:r>
              <a:rPr lang="fr-FR" sz="1800" dirty="0"/>
              <a:t>classe </a:t>
            </a:r>
            <a:r>
              <a:rPr lang="fr-FR" sz="1800" dirty="0" smtClean="0"/>
              <a:t>Eco : Heure </a:t>
            </a:r>
            <a:r>
              <a:rPr lang="fr-FR" sz="1800" dirty="0"/>
              <a:t>de départ : 15:15 - Heure d'arrivée: 23:35</a:t>
            </a:r>
          </a:p>
          <a:p>
            <a:pPr lvl="1"/>
            <a:r>
              <a:rPr lang="fr-FR" sz="1800" dirty="0"/>
              <a:t>Vol Doha - Male avec Qatar Airways </a:t>
            </a:r>
            <a:r>
              <a:rPr lang="fr-FR" sz="1800" dirty="0" smtClean="0"/>
              <a:t>en </a:t>
            </a:r>
            <a:r>
              <a:rPr lang="fr-FR" sz="1800" dirty="0"/>
              <a:t>classe </a:t>
            </a:r>
            <a:r>
              <a:rPr lang="fr-FR" sz="1800" dirty="0" smtClean="0"/>
              <a:t>Eco : Heure </a:t>
            </a:r>
            <a:r>
              <a:rPr lang="fr-FR" sz="1800" dirty="0"/>
              <a:t>de départ : 02:40 - Heure </a:t>
            </a:r>
            <a:r>
              <a:rPr lang="fr-FR" sz="1800" dirty="0" smtClean="0"/>
              <a:t>d'arrivée : </a:t>
            </a:r>
            <a:r>
              <a:rPr lang="fr-FR" sz="1800" dirty="0"/>
              <a:t>09:15 le lendemain</a:t>
            </a:r>
          </a:p>
          <a:p>
            <a:endParaRPr lang="fr-FR" sz="1800" b="1" dirty="0" smtClean="0"/>
          </a:p>
          <a:p>
            <a:r>
              <a:rPr lang="fr-FR" sz="1800" b="1" dirty="0" smtClean="0"/>
              <a:t>Du 03/05/2020 </a:t>
            </a:r>
            <a:r>
              <a:rPr lang="fr-FR" sz="1800" b="1" dirty="0"/>
              <a:t>au </a:t>
            </a:r>
            <a:r>
              <a:rPr lang="fr-FR" sz="1800" b="1" dirty="0" smtClean="0"/>
              <a:t>10/05</a:t>
            </a:r>
            <a:r>
              <a:rPr lang="fr-FR" sz="1800" b="1" dirty="0" smtClean="0"/>
              <a:t>/:2020 </a:t>
            </a:r>
            <a:r>
              <a:rPr lang="fr-FR" sz="1800" b="1" dirty="0" smtClean="0"/>
              <a:t>:</a:t>
            </a:r>
            <a:endParaRPr lang="fr-FR" sz="1800" b="1" dirty="0"/>
          </a:p>
          <a:p>
            <a:pPr lvl="1"/>
            <a:r>
              <a:rPr lang="fr-FR" sz="1800" dirty="0" smtClean="0"/>
              <a:t>Croisière </a:t>
            </a:r>
            <a:r>
              <a:rPr lang="fr-FR" sz="1800" dirty="0"/>
              <a:t>de 8 </a:t>
            </a:r>
            <a:r>
              <a:rPr lang="fr-FR" sz="1800" dirty="0" smtClean="0"/>
              <a:t>jours / 7 nuits à </a:t>
            </a:r>
            <a:r>
              <a:rPr lang="fr-FR" sz="1800" dirty="0"/>
              <a:t>bord de l’</a:t>
            </a:r>
            <a:r>
              <a:rPr lang="fr-FR" sz="1800" dirty="0" err="1"/>
              <a:t>Ocean</a:t>
            </a:r>
            <a:r>
              <a:rPr lang="fr-FR" sz="1800" dirty="0"/>
              <a:t> </a:t>
            </a:r>
            <a:r>
              <a:rPr lang="fr-FR" sz="1800" dirty="0"/>
              <a:t>One, Atolls du </a:t>
            </a:r>
            <a:r>
              <a:rPr lang="fr-FR" sz="1800" dirty="0" smtClean="0"/>
              <a:t>Centre.</a:t>
            </a:r>
            <a:endParaRPr lang="fr-FR" sz="1800" dirty="0"/>
          </a:p>
          <a:p>
            <a:pPr lvl="1"/>
            <a:r>
              <a:rPr lang="fr-FR" sz="1800" dirty="0"/>
              <a:t>Logement en cabine double à partager pont </a:t>
            </a:r>
            <a:r>
              <a:rPr lang="fr-FR" sz="1800" dirty="0" smtClean="0"/>
              <a:t>inférieur, </a:t>
            </a:r>
            <a:r>
              <a:rPr lang="fr-FR" sz="1800" dirty="0"/>
              <a:t>en pension complète</a:t>
            </a:r>
            <a:r>
              <a:rPr lang="fr-FR" sz="1800" dirty="0" smtClean="0"/>
              <a:t>.</a:t>
            </a:r>
          </a:p>
          <a:p>
            <a:pPr lvl="1"/>
            <a:r>
              <a:rPr lang="fr-FR" sz="1800" dirty="0"/>
              <a:t>Atolls du </a:t>
            </a:r>
            <a:r>
              <a:rPr lang="fr-FR" sz="1800" dirty="0" smtClean="0"/>
              <a:t>Centre : Lors </a:t>
            </a:r>
            <a:r>
              <a:rPr lang="fr-FR" sz="1800" dirty="0"/>
              <a:t>de votre parcours dans les atolls du centre des Maldives, vous aurez l’opportunité de plonger sur </a:t>
            </a:r>
            <a:r>
              <a:rPr lang="fr-FR" sz="1800" dirty="0" smtClean="0"/>
              <a:t>des passes</a:t>
            </a:r>
            <a:r>
              <a:rPr lang="fr-FR" sz="1800" dirty="0"/>
              <a:t>, des </a:t>
            </a:r>
            <a:r>
              <a:rPr lang="fr-FR" sz="1800" dirty="0" err="1"/>
              <a:t>thilas</a:t>
            </a:r>
            <a:r>
              <a:rPr lang="fr-FR" sz="1800" dirty="0"/>
              <a:t>, des tombants océaniques, des platiers… Le chemin est optimisé en fonction des courants </a:t>
            </a:r>
            <a:r>
              <a:rPr lang="fr-FR" sz="1800" dirty="0" smtClean="0"/>
              <a:t>et des </a:t>
            </a:r>
            <a:r>
              <a:rPr lang="fr-FR" sz="1800" dirty="0"/>
              <a:t>rencontres possibles, à la rencontre des requins, raies-aigles, jusqu’aux géants requins-baleines </a:t>
            </a:r>
            <a:r>
              <a:rPr lang="fr-FR" sz="1800" dirty="0" smtClean="0"/>
              <a:t>et majestueuses </a:t>
            </a:r>
            <a:r>
              <a:rPr lang="fr-FR" sz="1800" dirty="0"/>
              <a:t>raies </a:t>
            </a:r>
            <a:r>
              <a:rPr lang="fr-FR" sz="1800" dirty="0" err="1" smtClean="0"/>
              <a:t>manta</a:t>
            </a:r>
            <a:r>
              <a:rPr lang="fr-FR" sz="1800" dirty="0" smtClean="0"/>
              <a:t>.</a:t>
            </a:r>
          </a:p>
          <a:p>
            <a:pPr lvl="1"/>
            <a:endParaRPr lang="fr-FR" sz="1800" dirty="0"/>
          </a:p>
          <a:p>
            <a:r>
              <a:rPr lang="fr-FR" sz="1800" b="1" dirty="0" smtClean="0"/>
              <a:t>Le 10/05/2020 :</a:t>
            </a:r>
            <a:endParaRPr lang="fr-FR" sz="1800" b="1" dirty="0"/>
          </a:p>
          <a:p>
            <a:pPr lvl="1"/>
            <a:r>
              <a:rPr lang="fr-FR" sz="1800" dirty="0"/>
              <a:t>Vol Male - Doha avec Qatar Airways </a:t>
            </a:r>
            <a:r>
              <a:rPr lang="fr-FR" sz="1800" dirty="0" smtClean="0"/>
              <a:t>en </a:t>
            </a:r>
            <a:r>
              <a:rPr lang="fr-FR" sz="1800" dirty="0"/>
              <a:t>classe </a:t>
            </a:r>
            <a:r>
              <a:rPr lang="fr-FR" sz="1800" dirty="0" smtClean="0"/>
              <a:t>Eco</a:t>
            </a:r>
            <a:r>
              <a:rPr lang="fr-FR" sz="1800" dirty="0"/>
              <a:t> </a:t>
            </a:r>
            <a:r>
              <a:rPr lang="fr-FR" sz="1800" dirty="0" smtClean="0"/>
              <a:t>: Heure </a:t>
            </a:r>
            <a:r>
              <a:rPr lang="fr-FR" sz="1800" dirty="0"/>
              <a:t>de départ : 20:20 - Heure d'arrivée: 22:55</a:t>
            </a:r>
          </a:p>
          <a:p>
            <a:pPr lvl="1"/>
            <a:r>
              <a:rPr lang="fr-FR" sz="1800" dirty="0"/>
              <a:t>Vol Doha - Paris CDG avec Qatar Airways </a:t>
            </a:r>
            <a:r>
              <a:rPr lang="fr-FR" sz="1800" dirty="0" smtClean="0"/>
              <a:t>en </a:t>
            </a:r>
            <a:r>
              <a:rPr lang="fr-FR" sz="1800" dirty="0"/>
              <a:t>classe </a:t>
            </a:r>
            <a:r>
              <a:rPr lang="fr-FR" sz="1800" dirty="0" smtClean="0"/>
              <a:t>Eco :</a:t>
            </a:r>
            <a:r>
              <a:rPr lang="fr-FR" sz="1800" dirty="0"/>
              <a:t> </a:t>
            </a:r>
            <a:r>
              <a:rPr lang="fr-FR" sz="1800" dirty="0" smtClean="0"/>
              <a:t>Heure </a:t>
            </a:r>
            <a:r>
              <a:rPr lang="fr-FR" sz="1800" dirty="0"/>
              <a:t>de départ : 01:20 - Heure </a:t>
            </a:r>
            <a:r>
              <a:rPr lang="fr-FR" sz="1800" dirty="0" smtClean="0"/>
              <a:t>d'arrivée : </a:t>
            </a:r>
            <a:r>
              <a:rPr lang="fr-FR" sz="1800" dirty="0"/>
              <a:t>07:15 le </a:t>
            </a:r>
            <a:r>
              <a:rPr lang="fr-FR" sz="1800" dirty="0" smtClean="0"/>
              <a:t>lendemain 11/05.</a:t>
            </a:r>
            <a:endParaRPr lang="fr-FR" sz="1800" dirty="0"/>
          </a:p>
        </p:txBody>
      </p:sp>
    </p:spTree>
    <p:extLst>
      <p:ext uri="{BB962C8B-B14F-4D97-AF65-F5344CB8AC3E}">
        <p14:creationId xmlns:p14="http://schemas.microsoft.com/office/powerpoint/2010/main" val="439104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16645"/>
            <a:ext cx="10515600" cy="558482"/>
          </a:xfrm>
        </p:spPr>
        <p:txBody>
          <a:bodyPr>
            <a:normAutofit fontScale="90000"/>
          </a:bodyPr>
          <a:lstStyle/>
          <a:p>
            <a:r>
              <a:rPr lang="fr-FR" b="1" dirty="0" smtClean="0"/>
              <a:t>Le Bateau : OCEAN ONE - Ami des Maldives</a:t>
            </a:r>
            <a:endParaRPr lang="fr-FR" b="1" dirty="0"/>
          </a:p>
        </p:txBody>
      </p:sp>
      <p:pic>
        <p:nvPicPr>
          <p:cNvPr id="3" name="Image 2"/>
          <p:cNvPicPr>
            <a:picLocks noChangeAspect="1"/>
          </p:cNvPicPr>
          <p:nvPr/>
        </p:nvPicPr>
        <p:blipFill>
          <a:blip r:embed="rId2"/>
          <a:stretch>
            <a:fillRect/>
          </a:stretch>
        </p:blipFill>
        <p:spPr>
          <a:xfrm>
            <a:off x="498474" y="754819"/>
            <a:ext cx="4225925" cy="1950549"/>
          </a:xfrm>
          <a:prstGeom prst="rect">
            <a:avLst/>
          </a:prstGeom>
        </p:spPr>
      </p:pic>
      <p:sp>
        <p:nvSpPr>
          <p:cNvPr id="5" name="ZoneTexte 4"/>
          <p:cNvSpPr txBox="1"/>
          <p:nvPr/>
        </p:nvSpPr>
        <p:spPr>
          <a:xfrm>
            <a:off x="82550" y="4774356"/>
            <a:ext cx="12026900" cy="2031325"/>
          </a:xfrm>
          <a:prstGeom prst="rect">
            <a:avLst/>
          </a:prstGeom>
          <a:noFill/>
        </p:spPr>
        <p:txBody>
          <a:bodyPr wrap="square" rtlCol="0">
            <a:spAutoFit/>
          </a:bodyPr>
          <a:lstStyle/>
          <a:p>
            <a:r>
              <a:rPr lang="fr-FR" sz="1400" dirty="0"/>
              <a:t>L'</a:t>
            </a:r>
            <a:r>
              <a:rPr lang="fr-FR" sz="1400" b="1" dirty="0" err="1"/>
              <a:t>Ocean</a:t>
            </a:r>
            <a:r>
              <a:rPr lang="fr-FR" sz="1400" b="1" dirty="0"/>
              <a:t> One</a:t>
            </a:r>
            <a:r>
              <a:rPr lang="fr-FR" sz="1400" dirty="0"/>
              <a:t> est un bateau de 37 m de long et 12 m de large, il a été mis à l'eau en janvier 2015. il possède 4 ponts. Le pont inférieur dispose de 8 cabines, le pont principal comprend le restaurant, le salon, espace TV, bibliothèque et bar, le pont supérieur offre 4 cabines plus un bar et un salon extérieur et enfin le « </a:t>
            </a:r>
            <a:r>
              <a:rPr lang="fr-FR" sz="1400" dirty="0" err="1"/>
              <a:t>sun-deck</a:t>
            </a:r>
            <a:r>
              <a:rPr lang="fr-FR" sz="1400" dirty="0"/>
              <a:t> » qui se trouve au dernier niveau. Toutes les cabines ont leur propre salle de bains avec toilettes, douche, un lit double et un lit simple, l'air conditionné et l'eau chaude. Les espaces communs sont spacieux et confortables. Il offre tous les services pour le confort et le bien-être de ses passagers.</a:t>
            </a:r>
          </a:p>
          <a:p>
            <a:r>
              <a:rPr lang="fr-FR" sz="1400" dirty="0"/>
              <a:t>Il est accompagné d'un spacieux et confortable </a:t>
            </a:r>
            <a:r>
              <a:rPr lang="fr-FR" sz="1400" dirty="0" err="1"/>
              <a:t>dhoni</a:t>
            </a:r>
            <a:r>
              <a:rPr lang="fr-FR" sz="1400" dirty="0"/>
              <a:t> de 23 m de long, exclusivement dédié à la plongée et équipé d'un compresseur </a:t>
            </a:r>
            <a:r>
              <a:rPr lang="fr-FR" sz="1400" dirty="0" err="1"/>
              <a:t>nitrox</a:t>
            </a:r>
            <a:r>
              <a:rPr lang="fr-FR" sz="1400" dirty="0"/>
              <a:t>.</a:t>
            </a:r>
          </a:p>
          <a:p>
            <a:r>
              <a:rPr lang="fr-FR" sz="1400" b="1" dirty="0"/>
              <a:t>Christophe </a:t>
            </a:r>
            <a:r>
              <a:rPr lang="fr-FR" sz="1400" b="1" dirty="0" err="1"/>
              <a:t>Manesse</a:t>
            </a:r>
            <a:r>
              <a:rPr lang="fr-FR" sz="1400" dirty="0"/>
              <a:t>, le fondateur d'Amis des Maldives, encadre des croisières plongée aux Maldives depuis 2003. Très sympathique et très professionnel, il est entouré de 3 guides de plongée expérimentés qui vous feront partager leur passion dans une atmosphère conviviale.</a:t>
            </a:r>
          </a:p>
          <a:p>
            <a:r>
              <a:rPr lang="fr-FR" sz="1400" b="1" dirty="0"/>
              <a:t>L'équipage est composé de 13 membres</a:t>
            </a:r>
            <a:r>
              <a:rPr lang="fr-FR" sz="1400" dirty="0"/>
              <a:t> : 3 guides de plongée, 2 capitaines, 2 managers, un mécanicien, 2 cuisiniers, 2 « room boys », 2 barmans et 2 « </a:t>
            </a:r>
            <a:r>
              <a:rPr lang="fr-FR" sz="1400" dirty="0" err="1"/>
              <a:t>compressor</a:t>
            </a:r>
            <a:r>
              <a:rPr lang="fr-FR" sz="1400" dirty="0"/>
              <a:t> boys ». Les guides de plongée parlent couramment français et anglais</a:t>
            </a:r>
            <a:r>
              <a:rPr lang="fr-FR" sz="1400" dirty="0" smtClean="0"/>
              <a:t>.</a:t>
            </a:r>
            <a:endParaRPr lang="fr-FR" sz="1400" dirty="0"/>
          </a:p>
        </p:txBody>
      </p:sp>
      <p:pic>
        <p:nvPicPr>
          <p:cNvPr id="6" name="Image 5"/>
          <p:cNvPicPr>
            <a:picLocks noChangeAspect="1"/>
          </p:cNvPicPr>
          <p:nvPr/>
        </p:nvPicPr>
        <p:blipFill>
          <a:blip r:embed="rId3"/>
          <a:stretch>
            <a:fillRect/>
          </a:stretch>
        </p:blipFill>
        <p:spPr>
          <a:xfrm>
            <a:off x="498475" y="2795965"/>
            <a:ext cx="2604672" cy="1950549"/>
          </a:xfrm>
          <a:prstGeom prst="rect">
            <a:avLst/>
          </a:prstGeom>
        </p:spPr>
      </p:pic>
      <p:pic>
        <p:nvPicPr>
          <p:cNvPr id="7" name="Image 6"/>
          <p:cNvPicPr>
            <a:picLocks noChangeAspect="1"/>
          </p:cNvPicPr>
          <p:nvPr/>
        </p:nvPicPr>
        <p:blipFill>
          <a:blip r:embed="rId4"/>
          <a:stretch>
            <a:fillRect/>
          </a:stretch>
        </p:blipFill>
        <p:spPr>
          <a:xfrm>
            <a:off x="3328987" y="2780934"/>
            <a:ext cx="2627313" cy="1964496"/>
          </a:xfrm>
          <a:prstGeom prst="rect">
            <a:avLst/>
          </a:prstGeom>
        </p:spPr>
      </p:pic>
      <p:pic>
        <p:nvPicPr>
          <p:cNvPr id="8" name="Image 7"/>
          <p:cNvPicPr>
            <a:picLocks noChangeAspect="1"/>
          </p:cNvPicPr>
          <p:nvPr/>
        </p:nvPicPr>
        <p:blipFill>
          <a:blip r:embed="rId5"/>
          <a:stretch>
            <a:fillRect/>
          </a:stretch>
        </p:blipFill>
        <p:spPr>
          <a:xfrm>
            <a:off x="6182140" y="2780935"/>
            <a:ext cx="2598204" cy="1964496"/>
          </a:xfrm>
          <a:prstGeom prst="rect">
            <a:avLst/>
          </a:prstGeom>
        </p:spPr>
      </p:pic>
      <p:pic>
        <p:nvPicPr>
          <p:cNvPr id="9" name="Image 8"/>
          <p:cNvPicPr>
            <a:picLocks noChangeAspect="1"/>
          </p:cNvPicPr>
          <p:nvPr/>
        </p:nvPicPr>
        <p:blipFill>
          <a:blip r:embed="rId6"/>
          <a:stretch>
            <a:fillRect/>
          </a:stretch>
        </p:blipFill>
        <p:spPr>
          <a:xfrm>
            <a:off x="9006184" y="2795965"/>
            <a:ext cx="2579275" cy="1931530"/>
          </a:xfrm>
          <a:prstGeom prst="rect">
            <a:avLst/>
          </a:prstGeom>
        </p:spPr>
      </p:pic>
      <p:pic>
        <p:nvPicPr>
          <p:cNvPr id="10" name="Image 9"/>
          <p:cNvPicPr>
            <a:picLocks noChangeAspect="1"/>
          </p:cNvPicPr>
          <p:nvPr/>
        </p:nvPicPr>
        <p:blipFill>
          <a:blip r:embed="rId7"/>
          <a:stretch>
            <a:fillRect/>
          </a:stretch>
        </p:blipFill>
        <p:spPr>
          <a:xfrm>
            <a:off x="7639880" y="754819"/>
            <a:ext cx="3945580" cy="1934434"/>
          </a:xfrm>
          <a:prstGeom prst="rect">
            <a:avLst/>
          </a:prstGeom>
        </p:spPr>
      </p:pic>
      <p:pic>
        <p:nvPicPr>
          <p:cNvPr id="11" name="Image 10"/>
          <p:cNvPicPr>
            <a:picLocks noChangeAspect="1"/>
          </p:cNvPicPr>
          <p:nvPr/>
        </p:nvPicPr>
        <p:blipFill>
          <a:blip r:embed="rId8"/>
          <a:stretch>
            <a:fillRect/>
          </a:stretch>
        </p:blipFill>
        <p:spPr>
          <a:xfrm>
            <a:off x="4890311" y="750692"/>
            <a:ext cx="2583657" cy="1942688"/>
          </a:xfrm>
          <a:prstGeom prst="rect">
            <a:avLst/>
          </a:prstGeom>
        </p:spPr>
      </p:pic>
    </p:spTree>
    <p:extLst>
      <p:ext uri="{BB962C8B-B14F-4D97-AF65-F5344CB8AC3E}">
        <p14:creationId xmlns:p14="http://schemas.microsoft.com/office/powerpoint/2010/main" val="3918421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44286" y="247980"/>
            <a:ext cx="10515600" cy="797049"/>
          </a:xfrm>
        </p:spPr>
        <p:txBody>
          <a:bodyPr/>
          <a:lstStyle/>
          <a:p>
            <a:r>
              <a:rPr lang="fr-FR" b="1" dirty="0"/>
              <a:t>Meilleure période pour plonger </a:t>
            </a:r>
            <a:r>
              <a:rPr lang="fr-FR" b="1" dirty="0" smtClean="0"/>
              <a:t>aux </a:t>
            </a:r>
            <a:r>
              <a:rPr lang="fr-FR" b="1" dirty="0"/>
              <a:t>Maldives </a:t>
            </a:r>
            <a:endParaRPr lang="fr-FR" dirty="0"/>
          </a:p>
        </p:txBody>
      </p:sp>
      <p:sp>
        <p:nvSpPr>
          <p:cNvPr id="3" name="Espace réservé du contenu 2"/>
          <p:cNvSpPr>
            <a:spLocks noGrp="1"/>
          </p:cNvSpPr>
          <p:nvPr>
            <p:ph idx="1"/>
          </p:nvPr>
        </p:nvSpPr>
        <p:spPr>
          <a:xfrm>
            <a:off x="152400" y="1237798"/>
            <a:ext cx="5649686" cy="4967060"/>
          </a:xfrm>
        </p:spPr>
        <p:txBody>
          <a:bodyPr>
            <a:normAutofit/>
          </a:bodyPr>
          <a:lstStyle/>
          <a:p>
            <a:pPr marL="0" indent="0">
              <a:buNone/>
            </a:pPr>
            <a:r>
              <a:rPr lang="fr-FR" altLang="fr-FR" sz="2000" b="1" dirty="0" smtClean="0">
                <a:solidFill>
                  <a:srgbClr val="2E293E"/>
                </a:solidFill>
                <a:ea typeface="Times New Roman" panose="02020603050405020304" pitchFamily="18" charset="0"/>
                <a:cs typeface="Times New Roman" panose="02020603050405020304" pitchFamily="18" charset="0"/>
              </a:rPr>
              <a:t>Extrait de « Blog Plongée » :</a:t>
            </a:r>
          </a:p>
          <a:p>
            <a:pPr marL="0" indent="0">
              <a:buNone/>
            </a:pPr>
            <a:r>
              <a:rPr lang="fr-FR" altLang="fr-FR" sz="1800" dirty="0" smtClean="0">
                <a:solidFill>
                  <a:srgbClr val="2E293E"/>
                </a:solidFill>
                <a:ea typeface="Times New Roman" panose="02020603050405020304" pitchFamily="18" charset="0"/>
                <a:cs typeface="Times New Roman" panose="02020603050405020304" pitchFamily="18" charset="0"/>
              </a:rPr>
              <a:t>Il </a:t>
            </a:r>
            <a:r>
              <a:rPr lang="fr-FR" altLang="fr-FR" sz="1800" dirty="0">
                <a:solidFill>
                  <a:srgbClr val="2E293E"/>
                </a:solidFill>
                <a:ea typeface="Times New Roman" panose="02020603050405020304" pitchFamily="18" charset="0"/>
                <a:cs typeface="Times New Roman" panose="02020603050405020304" pitchFamily="18" charset="0"/>
              </a:rPr>
              <a:t>est possible de plonger aux Maldives toute </a:t>
            </a:r>
            <a:r>
              <a:rPr lang="fr-FR" altLang="fr-FR" sz="1800" dirty="0" smtClean="0">
                <a:solidFill>
                  <a:srgbClr val="2E293E"/>
                </a:solidFill>
                <a:ea typeface="Times New Roman" panose="02020603050405020304" pitchFamily="18" charset="0"/>
                <a:cs typeface="Times New Roman" panose="02020603050405020304" pitchFamily="18" charset="0"/>
              </a:rPr>
              <a:t>l’année</a:t>
            </a:r>
          </a:p>
          <a:p>
            <a:pPr marL="0" indent="0">
              <a:buNone/>
            </a:pPr>
            <a:r>
              <a:rPr lang="fr-FR" altLang="fr-FR" sz="1800" dirty="0">
                <a:solidFill>
                  <a:srgbClr val="2E293E"/>
                </a:solidFill>
                <a:ea typeface="Times New Roman" panose="02020603050405020304" pitchFamily="18" charset="0"/>
                <a:cs typeface="Times New Roman" panose="02020603050405020304" pitchFamily="18" charset="0"/>
              </a:rPr>
              <a:t>La </a:t>
            </a:r>
            <a:r>
              <a:rPr lang="fr-FR" altLang="fr-FR" sz="1800" b="1" dirty="0">
                <a:solidFill>
                  <a:srgbClr val="2E293E"/>
                </a:solidFill>
                <a:ea typeface="Times New Roman" panose="02020603050405020304" pitchFamily="18" charset="0"/>
                <a:cs typeface="Times New Roman" panose="02020603050405020304" pitchFamily="18" charset="0"/>
              </a:rPr>
              <a:t>saison des pluies</a:t>
            </a:r>
            <a:r>
              <a:rPr lang="fr-FR" altLang="fr-FR" sz="1800" dirty="0">
                <a:solidFill>
                  <a:srgbClr val="2E293E"/>
                </a:solidFill>
                <a:ea typeface="Times New Roman" panose="02020603050405020304" pitchFamily="18" charset="0"/>
                <a:cs typeface="Times New Roman" panose="02020603050405020304" pitchFamily="18" charset="0"/>
              </a:rPr>
              <a:t> a lieu de mai à août ; la pluie, le vent et les vagues réduisent la visibilité, mais la plongée est toujours bonne. Ce sont souvent des précipitations lourdes et courtes suivies par du </a:t>
            </a:r>
            <a:r>
              <a:rPr lang="fr-FR" altLang="fr-FR" sz="1800" dirty="0" smtClean="0">
                <a:solidFill>
                  <a:srgbClr val="2E293E"/>
                </a:solidFill>
                <a:ea typeface="Times New Roman" panose="02020603050405020304" pitchFamily="18" charset="0"/>
                <a:cs typeface="Times New Roman" panose="02020603050405020304" pitchFamily="18" charset="0"/>
              </a:rPr>
              <a:t>soleil.</a:t>
            </a:r>
          </a:p>
          <a:p>
            <a:pPr marL="0" lvl="0" indent="0" eaLnBrk="0" fontAlgn="base" hangingPunct="0">
              <a:lnSpc>
                <a:spcPct val="100000"/>
              </a:lnSpc>
              <a:spcBef>
                <a:spcPct val="0"/>
              </a:spcBef>
              <a:spcAft>
                <a:spcPct val="0"/>
              </a:spcAft>
              <a:buNone/>
            </a:pPr>
            <a:r>
              <a:rPr lang="fr-FR" altLang="fr-FR" sz="1800" dirty="0" smtClean="0">
                <a:solidFill>
                  <a:srgbClr val="2E293E"/>
                </a:solidFill>
                <a:ea typeface="Times New Roman" panose="02020603050405020304" pitchFamily="18" charset="0"/>
                <a:cs typeface="Times New Roman" panose="02020603050405020304" pitchFamily="18" charset="0"/>
              </a:rPr>
              <a:t>La </a:t>
            </a:r>
            <a:r>
              <a:rPr lang="fr-FR" altLang="fr-FR" sz="1800" b="1" dirty="0">
                <a:solidFill>
                  <a:srgbClr val="2E293E"/>
                </a:solidFill>
                <a:ea typeface="Times New Roman" panose="02020603050405020304" pitchFamily="18" charset="0"/>
                <a:cs typeface="Times New Roman" panose="02020603050405020304" pitchFamily="18" charset="0"/>
              </a:rPr>
              <a:t>meilleure visibilité</a:t>
            </a:r>
            <a:r>
              <a:rPr lang="fr-FR" altLang="fr-FR" sz="1800" dirty="0">
                <a:solidFill>
                  <a:srgbClr val="2E293E"/>
                </a:solidFill>
                <a:ea typeface="Times New Roman" panose="02020603050405020304" pitchFamily="18" charset="0"/>
                <a:cs typeface="Times New Roman" panose="02020603050405020304" pitchFamily="18" charset="0"/>
              </a:rPr>
              <a:t> a lieu durant la saison sèche entre décembre et </a:t>
            </a:r>
            <a:r>
              <a:rPr lang="fr-FR" altLang="fr-FR" sz="1800" dirty="0" smtClean="0">
                <a:solidFill>
                  <a:srgbClr val="2E293E"/>
                </a:solidFill>
                <a:ea typeface="Times New Roman" panose="02020603050405020304" pitchFamily="18" charset="0"/>
                <a:cs typeface="Times New Roman" panose="02020603050405020304" pitchFamily="18" charset="0"/>
              </a:rPr>
              <a:t>mars.</a:t>
            </a:r>
          </a:p>
          <a:p>
            <a:pPr marL="0" lvl="0" indent="0" eaLnBrk="0" fontAlgn="base" hangingPunct="0">
              <a:lnSpc>
                <a:spcPct val="100000"/>
              </a:lnSpc>
              <a:spcBef>
                <a:spcPct val="0"/>
              </a:spcBef>
              <a:spcAft>
                <a:spcPct val="0"/>
              </a:spcAft>
              <a:buNone/>
            </a:pPr>
            <a:r>
              <a:rPr lang="fr-FR" altLang="fr-FR" sz="1800" dirty="0" smtClean="0">
                <a:solidFill>
                  <a:srgbClr val="2E293E"/>
                </a:solidFill>
                <a:ea typeface="Times New Roman" panose="02020603050405020304" pitchFamily="18" charset="0"/>
                <a:cs typeface="Times New Roman" panose="02020603050405020304" pitchFamily="18" charset="0"/>
              </a:rPr>
              <a:t>La </a:t>
            </a:r>
            <a:r>
              <a:rPr lang="fr-FR" altLang="fr-FR" sz="1800" b="1" dirty="0">
                <a:solidFill>
                  <a:srgbClr val="2E293E"/>
                </a:solidFill>
                <a:ea typeface="Times New Roman" panose="02020603050405020304" pitchFamily="18" charset="0"/>
                <a:cs typeface="Times New Roman" panose="02020603050405020304" pitchFamily="18" charset="0"/>
              </a:rPr>
              <a:t>période la plus chaude</a:t>
            </a:r>
            <a:r>
              <a:rPr lang="fr-FR" altLang="fr-FR" sz="1800" dirty="0">
                <a:solidFill>
                  <a:srgbClr val="2E293E"/>
                </a:solidFill>
                <a:ea typeface="Times New Roman" panose="02020603050405020304" pitchFamily="18" charset="0"/>
                <a:cs typeface="Times New Roman" panose="02020603050405020304" pitchFamily="18" charset="0"/>
              </a:rPr>
              <a:t> a lieu entre avril et </a:t>
            </a:r>
            <a:r>
              <a:rPr lang="fr-FR" altLang="fr-FR" sz="1800" dirty="0" smtClean="0">
                <a:solidFill>
                  <a:srgbClr val="2E293E"/>
                </a:solidFill>
                <a:ea typeface="Times New Roman" panose="02020603050405020304" pitchFamily="18" charset="0"/>
                <a:cs typeface="Times New Roman" panose="02020603050405020304" pitchFamily="18" charset="0"/>
              </a:rPr>
              <a:t>juin.</a:t>
            </a:r>
          </a:p>
          <a:p>
            <a:pPr marL="0" lvl="0" indent="0" eaLnBrk="0" fontAlgn="base" hangingPunct="0">
              <a:lnSpc>
                <a:spcPct val="100000"/>
              </a:lnSpc>
              <a:spcBef>
                <a:spcPct val="0"/>
              </a:spcBef>
              <a:spcAft>
                <a:spcPct val="0"/>
              </a:spcAft>
              <a:buNone/>
            </a:pPr>
            <a:r>
              <a:rPr lang="fr-FR" altLang="fr-FR" sz="1800" dirty="0" smtClean="0">
                <a:solidFill>
                  <a:srgbClr val="2E293E"/>
                </a:solidFill>
                <a:ea typeface="Calibri" panose="020F0502020204030204" pitchFamily="34" charset="0"/>
                <a:cs typeface="Times New Roman" panose="02020603050405020304" pitchFamily="18" charset="0"/>
              </a:rPr>
              <a:t>La </a:t>
            </a:r>
            <a:r>
              <a:rPr lang="fr-FR" altLang="fr-FR" sz="1800" dirty="0" smtClean="0">
                <a:solidFill>
                  <a:srgbClr val="2E293E"/>
                </a:solidFill>
                <a:ea typeface="Times New Roman" panose="02020603050405020304" pitchFamily="18" charset="0"/>
                <a:cs typeface="Times New Roman" panose="02020603050405020304" pitchFamily="18" charset="0"/>
              </a:rPr>
              <a:t>densité </a:t>
            </a:r>
            <a:r>
              <a:rPr lang="fr-FR" altLang="fr-FR" sz="1800" dirty="0">
                <a:solidFill>
                  <a:srgbClr val="2E293E"/>
                </a:solidFill>
                <a:ea typeface="Times New Roman" panose="02020603050405020304" pitchFamily="18" charset="0"/>
                <a:cs typeface="Times New Roman" panose="02020603050405020304" pitchFamily="18" charset="0"/>
              </a:rPr>
              <a:t>importante de </a:t>
            </a:r>
            <a:r>
              <a:rPr lang="fr-FR" altLang="fr-FR" sz="1800" b="1" dirty="0">
                <a:solidFill>
                  <a:srgbClr val="2E293E"/>
                </a:solidFill>
                <a:ea typeface="Times New Roman" panose="02020603050405020304" pitchFamily="18" charset="0"/>
                <a:cs typeface="Times New Roman" panose="02020603050405020304" pitchFamily="18" charset="0"/>
              </a:rPr>
              <a:t>plancton</a:t>
            </a:r>
            <a:r>
              <a:rPr lang="fr-FR" altLang="fr-FR" sz="1800" dirty="0">
                <a:solidFill>
                  <a:srgbClr val="2E293E"/>
                </a:solidFill>
                <a:ea typeface="Times New Roman" panose="02020603050405020304" pitchFamily="18" charset="0"/>
                <a:cs typeface="Times New Roman" panose="02020603050405020304" pitchFamily="18" charset="0"/>
              </a:rPr>
              <a:t> au </a:t>
            </a:r>
            <a:r>
              <a:rPr lang="fr-FR" altLang="fr-FR" sz="1800" b="1" dirty="0">
                <a:solidFill>
                  <a:srgbClr val="2E293E"/>
                </a:solidFill>
                <a:ea typeface="Times New Roman" panose="02020603050405020304" pitchFamily="18" charset="0"/>
                <a:cs typeface="Times New Roman" panose="02020603050405020304" pitchFamily="18" charset="0"/>
              </a:rPr>
              <a:t>mois de mai </a:t>
            </a:r>
            <a:r>
              <a:rPr lang="fr-FR" altLang="fr-FR" sz="1800" dirty="0">
                <a:solidFill>
                  <a:srgbClr val="2E293E"/>
                </a:solidFill>
                <a:ea typeface="Times New Roman" panose="02020603050405020304" pitchFamily="18" charset="0"/>
                <a:cs typeface="Times New Roman" panose="02020603050405020304" pitchFamily="18" charset="0"/>
              </a:rPr>
              <a:t>réduit la visibilité mais attire les </a:t>
            </a:r>
            <a:r>
              <a:rPr lang="fr-FR" altLang="fr-FR" sz="1800" b="1" dirty="0">
                <a:solidFill>
                  <a:srgbClr val="2E293E"/>
                </a:solidFill>
                <a:ea typeface="Times New Roman" panose="02020603050405020304" pitchFamily="18" charset="0"/>
                <a:cs typeface="Times New Roman" panose="02020603050405020304" pitchFamily="18" charset="0"/>
              </a:rPr>
              <a:t>raies Manta</a:t>
            </a:r>
            <a:r>
              <a:rPr lang="fr-FR" altLang="fr-FR" sz="1800" dirty="0">
                <a:solidFill>
                  <a:srgbClr val="2E293E"/>
                </a:solidFill>
                <a:ea typeface="Times New Roman" panose="02020603050405020304" pitchFamily="18" charset="0"/>
                <a:cs typeface="Times New Roman" panose="02020603050405020304" pitchFamily="18" charset="0"/>
              </a:rPr>
              <a:t> et les </a:t>
            </a:r>
            <a:r>
              <a:rPr lang="fr-FR" altLang="fr-FR" sz="1800" b="1" dirty="0">
                <a:solidFill>
                  <a:srgbClr val="2E293E"/>
                </a:solidFill>
                <a:ea typeface="Times New Roman" panose="02020603050405020304" pitchFamily="18" charset="0"/>
                <a:cs typeface="Times New Roman" panose="02020603050405020304" pitchFamily="18" charset="0"/>
              </a:rPr>
              <a:t>requins baleine</a:t>
            </a:r>
            <a:r>
              <a:rPr lang="fr-FR" altLang="fr-FR" sz="1800" dirty="0">
                <a:solidFill>
                  <a:srgbClr val="2E293E"/>
                </a:solidFill>
                <a:ea typeface="Times New Roman" panose="02020603050405020304" pitchFamily="18" charset="0"/>
                <a:cs typeface="Times New Roman" panose="02020603050405020304" pitchFamily="18" charset="0"/>
              </a:rPr>
              <a:t> !</a:t>
            </a:r>
            <a:endParaRPr lang="fr-FR" altLang="fr-FR" sz="1800" dirty="0"/>
          </a:p>
          <a:p>
            <a:pPr marL="0" lvl="0" indent="0" eaLnBrk="0" fontAlgn="base" hangingPunct="0">
              <a:lnSpc>
                <a:spcPct val="100000"/>
              </a:lnSpc>
              <a:spcBef>
                <a:spcPct val="0"/>
              </a:spcBef>
              <a:spcAft>
                <a:spcPct val="0"/>
              </a:spcAft>
              <a:buNone/>
            </a:pPr>
            <a:r>
              <a:rPr lang="fr-FR" altLang="fr-FR" sz="1800" dirty="0">
                <a:solidFill>
                  <a:srgbClr val="2E293E"/>
                </a:solidFill>
                <a:ea typeface="Times New Roman" panose="02020603050405020304" pitchFamily="18" charset="0"/>
                <a:cs typeface="Times New Roman" panose="02020603050405020304" pitchFamily="18" charset="0"/>
              </a:rPr>
              <a:t>La meilleure saison pour la plongée sous-marine a lieu entre </a:t>
            </a:r>
            <a:r>
              <a:rPr lang="fr-FR" altLang="fr-FR" sz="1800" b="1" dirty="0">
                <a:solidFill>
                  <a:srgbClr val="2E293E"/>
                </a:solidFill>
                <a:ea typeface="Times New Roman" panose="02020603050405020304" pitchFamily="18" charset="0"/>
                <a:cs typeface="Times New Roman" panose="02020603050405020304" pitchFamily="18" charset="0"/>
              </a:rPr>
              <a:t>janvier</a:t>
            </a:r>
            <a:r>
              <a:rPr lang="fr-FR" altLang="fr-FR" sz="1800" dirty="0">
                <a:solidFill>
                  <a:srgbClr val="2E293E"/>
                </a:solidFill>
                <a:ea typeface="Times New Roman" panose="02020603050405020304" pitchFamily="18" charset="0"/>
                <a:cs typeface="Times New Roman" panose="02020603050405020304" pitchFamily="18" charset="0"/>
              </a:rPr>
              <a:t> et </a:t>
            </a:r>
            <a:r>
              <a:rPr lang="fr-FR" altLang="fr-FR" sz="1800" b="1" dirty="0">
                <a:solidFill>
                  <a:srgbClr val="2E293E"/>
                </a:solidFill>
                <a:ea typeface="Times New Roman" panose="02020603050405020304" pitchFamily="18" charset="0"/>
                <a:cs typeface="Times New Roman" panose="02020603050405020304" pitchFamily="18" charset="0"/>
              </a:rPr>
              <a:t>avril</a:t>
            </a:r>
            <a:r>
              <a:rPr lang="fr-FR" altLang="fr-FR" sz="1800" dirty="0">
                <a:solidFill>
                  <a:srgbClr val="2E293E"/>
                </a:solidFill>
                <a:ea typeface="Times New Roman" panose="02020603050405020304" pitchFamily="18" charset="0"/>
                <a:cs typeface="Times New Roman" panose="02020603050405020304" pitchFamily="18" charset="0"/>
              </a:rPr>
              <a:t>, avec une visibilité et des conditions de plongée excellentes.</a:t>
            </a:r>
          </a:p>
          <a:p>
            <a:pPr marL="0" lvl="0" indent="0" eaLnBrk="0" fontAlgn="base" hangingPunct="0">
              <a:lnSpc>
                <a:spcPct val="100000"/>
              </a:lnSpc>
              <a:spcBef>
                <a:spcPct val="0"/>
              </a:spcBef>
              <a:spcAft>
                <a:spcPct val="0"/>
              </a:spcAft>
              <a:buNone/>
            </a:pPr>
            <a:r>
              <a:rPr lang="fr-FR" altLang="fr-FR" sz="1800" dirty="0">
                <a:solidFill>
                  <a:srgbClr val="2E293E"/>
                </a:solidFill>
                <a:ea typeface="Times New Roman" panose="02020603050405020304" pitchFamily="18" charset="0"/>
                <a:cs typeface="Times New Roman" panose="02020603050405020304" pitchFamily="18" charset="0"/>
              </a:rPr>
              <a:t>La plupart des bateaux de croisière opèrent entre novembre et mai.</a:t>
            </a:r>
            <a:r>
              <a:rPr lang="fr-FR" altLang="fr-FR" sz="1800" dirty="0"/>
              <a:t> </a:t>
            </a:r>
          </a:p>
          <a:p>
            <a:endParaRPr lang="fr-FR" sz="1800" dirty="0" smtClean="0"/>
          </a:p>
          <a:p>
            <a:endParaRPr lang="fr-FR" sz="1800" dirty="0"/>
          </a:p>
        </p:txBody>
      </p:sp>
      <p:pic>
        <p:nvPicPr>
          <p:cNvPr id="7" name="Image 6"/>
          <p:cNvPicPr>
            <a:picLocks noChangeAspect="1"/>
          </p:cNvPicPr>
          <p:nvPr/>
        </p:nvPicPr>
        <p:blipFill>
          <a:blip r:embed="rId2"/>
          <a:stretch>
            <a:fillRect/>
          </a:stretch>
        </p:blipFill>
        <p:spPr>
          <a:xfrm>
            <a:off x="5987141" y="1237798"/>
            <a:ext cx="6005027" cy="4967060"/>
          </a:xfrm>
          <a:prstGeom prst="rect">
            <a:avLst/>
          </a:prstGeom>
        </p:spPr>
      </p:pic>
      <p:sp>
        <p:nvSpPr>
          <p:cNvPr id="6" name="Rectangle 5"/>
          <p:cNvSpPr/>
          <p:nvPr/>
        </p:nvSpPr>
        <p:spPr>
          <a:xfrm>
            <a:off x="152400" y="6310932"/>
            <a:ext cx="10395857" cy="369332"/>
          </a:xfrm>
          <a:prstGeom prst="rect">
            <a:avLst/>
          </a:prstGeom>
        </p:spPr>
        <p:txBody>
          <a:bodyPr wrap="square">
            <a:spAutoFit/>
          </a:bodyPr>
          <a:lstStyle/>
          <a:p>
            <a:r>
              <a:rPr lang="fr-FR" b="1" dirty="0"/>
              <a:t>Must plongée </a:t>
            </a:r>
            <a:r>
              <a:rPr lang="fr-FR" b="1" dirty="0" smtClean="0"/>
              <a:t>: Les </a:t>
            </a:r>
            <a:r>
              <a:rPr lang="fr-FR" b="1" dirty="0" err="1"/>
              <a:t>mantas</a:t>
            </a:r>
            <a:r>
              <a:rPr lang="fr-FR" b="1" dirty="0"/>
              <a:t>, bien que présentes toute l'année, se regroupent en bancs de mai à juillet. </a:t>
            </a:r>
          </a:p>
        </p:txBody>
      </p:sp>
    </p:spTree>
    <p:extLst>
      <p:ext uri="{BB962C8B-B14F-4D97-AF65-F5344CB8AC3E}">
        <p14:creationId xmlns:p14="http://schemas.microsoft.com/office/powerpoint/2010/main" val="417500441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1932</TotalTime>
  <Words>722</Words>
  <Application>Microsoft Office PowerPoint</Application>
  <PresentationFormat>Grand écran</PresentationFormat>
  <Paragraphs>59</Paragraphs>
  <Slides>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vt:i4>
      </vt:variant>
    </vt:vector>
  </HeadingPairs>
  <TitlesOfParts>
    <vt:vector size="11" baseType="lpstr">
      <vt:lpstr>Arial</vt:lpstr>
      <vt:lpstr>Calibri</vt:lpstr>
      <vt:lpstr>Calibri Light</vt:lpstr>
      <vt:lpstr>Times New Roman</vt:lpstr>
      <vt:lpstr>Wingdings</vt:lpstr>
      <vt:lpstr>Thème Office</vt:lpstr>
      <vt:lpstr>Voyage plongée 2020 DIVE IN du samedi 02/05 au lundi 11/05/2020</vt:lpstr>
      <vt:lpstr>Les Prix</vt:lpstr>
      <vt:lpstr>Le Programme </vt:lpstr>
      <vt:lpstr>Le Bateau : OCEAN ONE - Ami des Maldives</vt:lpstr>
      <vt:lpstr>Meilleure période pour plonger aux Maldives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Voyage plongée 2017 DIVE IN</dc:title>
  <dc:creator>Joel Sackstetter</dc:creator>
  <cp:lastModifiedBy>Joel Sackstetter</cp:lastModifiedBy>
  <cp:revision>185</cp:revision>
  <dcterms:created xsi:type="dcterms:W3CDTF">2016-05-21T19:33:21Z</dcterms:created>
  <dcterms:modified xsi:type="dcterms:W3CDTF">2019-05-12T08:59:24Z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-532425097</vt:i4>
  </property>
  <property fmtid="{D5CDD505-2E9C-101B-9397-08002B2CF9AE}" pid="3" name="_NewReviewCycle">
    <vt:lpwstr/>
  </property>
  <property fmtid="{D5CDD505-2E9C-101B-9397-08002B2CF9AE}" pid="4" name="_EmailSubject">
    <vt:lpwstr>Dive In 2018</vt:lpwstr>
  </property>
  <property fmtid="{D5CDD505-2E9C-101B-9397-08002B2CF9AE}" pid="5" name="_AuthorEmail">
    <vt:lpwstr>joel.sackstetter@mpsa.com</vt:lpwstr>
  </property>
  <property fmtid="{D5CDD505-2E9C-101B-9397-08002B2CF9AE}" pid="6" name="_AuthorEmailDisplayName">
    <vt:lpwstr>JOEL SACKSTETTER - P523315</vt:lpwstr>
  </property>
</Properties>
</file>